
<file path=[Content_Types].xml><?xml version="1.0" encoding="utf-8"?>
<Types xmlns="http://schemas.openxmlformats.org/package/2006/content-types">
  <Default Extension="rels" ContentType="application/vnd.openxmlformats-package.relationships+xml"/>
  <Override PartName="/ppt/slideLayouts/slideLayout1.xml" ContentType="application/vnd.openxmlformats-officedocument.presentationml.slideLayout+xml"/>
  <Default Extension="png" ContentType="image/png"/>
  <Override PartName="/ppt/slides/slide11.xml" ContentType="application/vnd.openxmlformats-officedocument.presentationml.slide+xml"/>
  <Default Extension="xml" ContentType="application/xml"/>
  <Override PartName="/ppt/slides/slide9.xml" ContentType="application/vnd.openxmlformats-officedocument.presentationml.slide+xml"/>
  <Default Extension="jpeg" ContentType="image/jpeg"/>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s/slide5.xml" ContentType="application/vnd.openxmlformats-officedocument.presentationml.slide+xml"/>
  <Override PartName="/ppt/slides/slide16.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ppt/slides/slide1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slides/slide10.xml" ContentType="application/vnd.openxmlformats-officedocument.presentationml.slide+xml"/>
  <Override PartName="/ppt/viewProps.xml" ContentType="application/vnd.openxmlformats-officedocument.presentationml.viewProps+xml"/>
  <Override PartName="/ppt/slides/slide8.xml" ContentType="application/vnd.openxmlformats-officedocument.presentationml.slide+xml"/>
  <Override PartName="/ppt/presentation.xml" ContentType="application/vnd.openxmlformats-officedocument.presentationml.presentation.main+xml"/>
  <Override PartName="/ppt/slides/slide19.xml" ContentType="application/vnd.openxmlformats-officedocument.presentationml.slide+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s/slide6.xml" ContentType="application/vnd.openxmlformats-officedocument.presentationml.slide+xml"/>
  <Override PartName="/ppt/slides/slide17.xml" ContentType="application/vnd.openxmlformats-officedocument.presentationml.slide+xml"/>
  <Default Extension="pdf" ContentType="application/pdf"/>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slides/slide15.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theme/theme1.xml" ContentType="application/vnd.openxmlformats-officedocument.theme+xml"/>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2"/>
  </p:notesMasterIdLst>
  <p:sldIdLst>
    <p:sldId id="256" r:id="rId2"/>
    <p:sldId id="267" r:id="rId3"/>
    <p:sldId id="257" r:id="rId4"/>
    <p:sldId id="258" r:id="rId5"/>
    <p:sldId id="260" r:id="rId6"/>
    <p:sldId id="262" r:id="rId7"/>
    <p:sldId id="261" r:id="rId8"/>
    <p:sldId id="266" r:id="rId9"/>
    <p:sldId id="268" r:id="rId10"/>
    <p:sldId id="269" r:id="rId11"/>
    <p:sldId id="271" r:id="rId12"/>
    <p:sldId id="272" r:id="rId13"/>
    <p:sldId id="263" r:id="rId14"/>
    <p:sldId id="264" r:id="rId15"/>
    <p:sldId id="265" r:id="rId16"/>
    <p:sldId id="273" r:id="rId17"/>
    <p:sldId id="274" r:id="rId18"/>
    <p:sldId id="275" r:id="rId19"/>
    <p:sldId id="276"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B054"/>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showGuides="1">
      <p:cViewPr varScale="1">
        <p:scale>
          <a:sx n="154" d="100"/>
          <a:sy n="154" d="100"/>
        </p:scale>
        <p:origin x="-1048"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4F35C4-1FA4-A84A-9C58-CE67E936014F}" type="datetimeFigureOut">
              <a:rPr lang="en-US" smtClean="0"/>
              <a:pPr/>
              <a:t>3/29/12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EDB94-A547-8441-921A-A14B34DF3D5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3/29/12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3/29/12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3/29/12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3/29/12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EAEA7B-D72B-AA42-9877-24D9CA6D4AF7}" type="datetimeFigureOut">
              <a:rPr lang="en-US" smtClean="0"/>
              <a:pPr/>
              <a:t>3/29/12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EAEA7B-D72B-AA42-9877-24D9CA6D4AF7}" type="datetimeFigureOut">
              <a:rPr lang="en-US" smtClean="0"/>
              <a:pPr/>
              <a:t>3/29/12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EAEA7B-D72B-AA42-9877-24D9CA6D4AF7}" type="datetimeFigureOut">
              <a:rPr lang="en-US" smtClean="0"/>
              <a:pPr/>
              <a:t>3/29/12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EAEA7B-D72B-AA42-9877-24D9CA6D4AF7}" type="datetimeFigureOut">
              <a:rPr lang="en-US" smtClean="0"/>
              <a:pPr/>
              <a:t>3/29/12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AEA7B-D72B-AA42-9877-24D9CA6D4AF7}" type="datetimeFigureOut">
              <a:rPr lang="en-US" smtClean="0"/>
              <a:pPr/>
              <a:t>3/29/12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EAEA7B-D72B-AA42-9877-24D9CA6D4AF7}" type="datetimeFigureOut">
              <a:rPr lang="en-US" smtClean="0"/>
              <a:pPr/>
              <a:t>3/29/12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EAEA7B-D72B-AA42-9877-24D9CA6D4AF7}" type="datetimeFigureOut">
              <a:rPr lang="en-US" smtClean="0"/>
              <a:pPr/>
              <a:t>3/29/12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AEA7B-D72B-AA42-9877-24D9CA6D4AF7}" type="datetimeFigureOut">
              <a:rPr lang="en-US" smtClean="0"/>
              <a:pPr/>
              <a:t>3/29/12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3A8A20-DED7-BE4F-8921-037096316A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df"/><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Traktor_na_oranju.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0" y="123698"/>
            <a:ext cx="7772400" cy="1470025"/>
          </a:xfrm>
        </p:spPr>
        <p:txBody>
          <a:bodyPr/>
          <a:lstStyle/>
          <a:p>
            <a:r>
              <a:rPr lang="en-US" dirty="0" smtClean="0"/>
              <a:t>A tutorial for Tractor</a:t>
            </a:r>
            <a:endParaRPr lang="en-US" dirty="0"/>
          </a:p>
        </p:txBody>
      </p:sp>
      <p:sp>
        <p:nvSpPr>
          <p:cNvPr id="3" name="Subtitle 2"/>
          <p:cNvSpPr>
            <a:spLocks noGrp="1"/>
          </p:cNvSpPr>
          <p:nvPr>
            <p:ph type="subTitle" idx="1"/>
          </p:nvPr>
        </p:nvSpPr>
        <p:spPr>
          <a:xfrm>
            <a:off x="1371600" y="4762500"/>
            <a:ext cx="6400800" cy="1752600"/>
          </a:xfrm>
        </p:spPr>
        <p:txBody>
          <a:bodyPr/>
          <a:lstStyle/>
          <a:p>
            <a:r>
              <a:rPr lang="en-US" dirty="0" smtClean="0"/>
              <a:t>Simon Gravel</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More complex demographic histories can be modeled via multiple-state Markov model</a:t>
            </a:r>
            <a:endParaRPr lang="en-US" dirty="0">
              <a:ea typeface="+mj-ea"/>
              <a:cs typeface="+mj-cs"/>
            </a:endParaRPr>
          </a:p>
        </p:txBody>
      </p:sp>
      <p:pic>
        <p:nvPicPr>
          <p:cNvPr id="20483" name="Picture 3"/>
          <p:cNvPicPr>
            <a:picLocks noChangeAspect="1"/>
          </p:cNvPicPr>
          <p:nvPr/>
        </p:nvPicPr>
        <p:blipFill>
          <a:blip r:embed="rId2"/>
          <a:srcRect/>
          <a:stretch>
            <a:fillRect/>
          </a:stretch>
        </p:blipFill>
        <p:spPr bwMode="auto">
          <a:xfrm>
            <a:off x="4816475" y="2649538"/>
            <a:ext cx="3517900" cy="3149600"/>
          </a:xfrm>
          <a:prstGeom prst="rect">
            <a:avLst/>
          </a:prstGeom>
          <a:noFill/>
          <a:ln w="9525">
            <a:noFill/>
            <a:miter lim="800000"/>
            <a:headEnd/>
            <a:tailEnd/>
          </a:ln>
        </p:spPr>
      </p:pic>
      <p:sp>
        <p:nvSpPr>
          <p:cNvPr id="5" name="Rectangle 4"/>
          <p:cNvSpPr/>
          <p:nvPr/>
        </p:nvSpPr>
        <p:spPr>
          <a:xfrm>
            <a:off x="3495675" y="3233738"/>
            <a:ext cx="595313" cy="515937"/>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488" name="TextBox 8"/>
          <p:cNvSpPr txBox="1">
            <a:spLocks noChangeArrowheads="1"/>
          </p:cNvSpPr>
          <p:nvPr/>
        </p:nvSpPr>
        <p:spPr bwMode="auto">
          <a:xfrm>
            <a:off x="2987675" y="3384550"/>
            <a:ext cx="508000" cy="368300"/>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1</a:t>
            </a:r>
            <a:endParaRPr lang="en-US">
              <a:latin typeface="Calibri" charset="0"/>
            </a:endParaRPr>
          </a:p>
        </p:txBody>
      </p:sp>
      <p:sp>
        <p:nvSpPr>
          <p:cNvPr id="20489" name="TextBox 9"/>
          <p:cNvSpPr txBox="1">
            <a:spLocks noChangeArrowheads="1"/>
          </p:cNvSpPr>
          <p:nvPr/>
        </p:nvSpPr>
        <p:spPr bwMode="auto">
          <a:xfrm>
            <a:off x="2987675" y="4421188"/>
            <a:ext cx="508000" cy="369887"/>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2</a:t>
            </a:r>
            <a:endParaRPr lang="en-US">
              <a:latin typeface="Calibri" charset="0"/>
            </a:endParaRPr>
          </a:p>
        </p:txBody>
      </p:sp>
      <p:sp>
        <p:nvSpPr>
          <p:cNvPr id="20490" name="TextBox 10"/>
          <p:cNvSpPr txBox="1">
            <a:spLocks noChangeArrowheads="1"/>
          </p:cNvSpPr>
          <p:nvPr/>
        </p:nvSpPr>
        <p:spPr bwMode="auto">
          <a:xfrm>
            <a:off x="0" y="5691982"/>
            <a:ext cx="9144000" cy="369332"/>
          </a:xfrm>
          <a:prstGeom prst="rect">
            <a:avLst/>
          </a:prstGeom>
          <a:noFill/>
          <a:ln w="9525">
            <a:noFill/>
            <a:miter lim="800000"/>
            <a:headEnd/>
            <a:tailEnd/>
          </a:ln>
        </p:spPr>
        <p:txBody>
          <a:bodyPr wrap="square">
            <a:prstTxWarp prst="textNoShape">
              <a:avLst/>
            </a:prstTxWarp>
            <a:spAutoFit/>
          </a:bodyPr>
          <a:lstStyle/>
          <a:p>
            <a:r>
              <a:rPr lang="en-US" dirty="0">
                <a:latin typeface="Calibri" charset="0"/>
              </a:rPr>
              <a:t>The entire demographic history contained in the transition </a:t>
            </a:r>
            <a:r>
              <a:rPr lang="en-US" dirty="0" smtClean="0">
                <a:latin typeface="Calibri" charset="0"/>
              </a:rPr>
              <a:t>matrix. Tractor calculates it for you</a:t>
            </a:r>
            <a:endParaRPr lang="en-US" dirty="0">
              <a:latin typeface="Calibri" charset="0"/>
            </a:endParaRPr>
          </a:p>
        </p:txBody>
      </p:sp>
      <p:pic>
        <p:nvPicPr>
          <p:cNvPr id="20491" name="Picture 12"/>
          <p:cNvPicPr>
            <a:picLocks noChangeAspect="1"/>
          </p:cNvPicPr>
          <p:nvPr/>
        </p:nvPicPr>
        <p:blipFill>
          <a:blip r:embed="rId3"/>
          <a:srcRect/>
          <a:stretch>
            <a:fillRect/>
          </a:stretch>
        </p:blipFill>
        <p:spPr bwMode="auto">
          <a:xfrm>
            <a:off x="2365375" y="1716088"/>
            <a:ext cx="4902200" cy="774700"/>
          </a:xfrm>
          <a:prstGeom prst="rect">
            <a:avLst/>
          </a:prstGeom>
          <a:noFill/>
          <a:ln w="9525">
            <a:noFill/>
            <a:miter lim="800000"/>
            <a:headEnd/>
            <a:tailEnd/>
          </a:ln>
        </p:spPr>
      </p:pic>
      <p:cxnSp>
        <p:nvCxnSpPr>
          <p:cNvPr id="12" name="Straight Arrow Connector 11"/>
          <p:cNvCxnSpPr/>
          <p:nvPr/>
        </p:nvCxnSpPr>
        <p:spPr>
          <a:xfrm>
            <a:off x="2828925" y="3749675"/>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543175" y="3619500"/>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828925" y="4787900"/>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43175" y="4657725"/>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495675" y="3749675"/>
            <a:ext cx="595313" cy="1038225"/>
          </a:xfrm>
          <a:prstGeom prst="rect">
            <a:avLst/>
          </a:prstGeom>
          <a:solidFill>
            <a:srgbClr val="B9125D"/>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3495675" y="4791869"/>
            <a:ext cx="595313" cy="668338"/>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8" name="Picture 17"/>
          <p:cNvPicPr>
            <a:picLocks noChangeAspect="1"/>
          </p:cNvPicPr>
          <p:nvPr/>
        </p:nvPicPr>
        <p:blipFill>
          <a:blip r:embed="rId4"/>
          <a:stretch>
            <a:fillRect/>
          </a:stretch>
        </p:blipFill>
        <p:spPr>
          <a:xfrm>
            <a:off x="381000" y="6068786"/>
            <a:ext cx="5146675" cy="78921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 </a:t>
            </a:r>
            <a:r>
              <a:rPr lang="en-US" dirty="0" err="1" smtClean="0"/>
              <a:t>vs</a:t>
            </a:r>
            <a:r>
              <a:rPr lang="en-US" dirty="0" smtClean="0"/>
              <a:t> simulation</a:t>
            </a:r>
            <a:endParaRPr lang="en-US" dirty="0"/>
          </a:p>
        </p:txBody>
      </p:sp>
      <p:pic>
        <p:nvPicPr>
          <p:cNvPr id="6" name="Picture 5" descr="tractlengths.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609600" y="1417638"/>
            <a:ext cx="7594600" cy="4648200"/>
          </a:xfrm>
          <a:prstGeom prst="rect">
            <a:avLst/>
          </a:prstGeom>
        </p:spPr>
      </p:pic>
      <p:sp>
        <p:nvSpPr>
          <p:cNvPr id="4" name="TextBox 3"/>
          <p:cNvSpPr txBox="1"/>
          <p:nvPr/>
        </p:nvSpPr>
        <p:spPr>
          <a:xfrm>
            <a:off x="6706958" y="6488668"/>
            <a:ext cx="3671560" cy="369332"/>
          </a:xfrm>
          <a:prstGeom prst="rect">
            <a:avLst/>
          </a:prstGeom>
          <a:noFill/>
        </p:spPr>
        <p:txBody>
          <a:bodyPr wrap="square" rtlCol="0">
            <a:spAutoFit/>
          </a:bodyPr>
          <a:lstStyle/>
          <a:p>
            <a:r>
              <a:rPr lang="en-US" dirty="0" smtClean="0"/>
              <a:t>Gravel (in Review)</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8882"/>
            <a:ext cx="8229600" cy="1143000"/>
          </a:xfrm>
        </p:spPr>
        <p:txBody>
          <a:bodyPr>
            <a:normAutofit fontScale="90000"/>
          </a:bodyPr>
          <a:lstStyle/>
          <a:p>
            <a:r>
              <a:rPr lang="en-US" dirty="0" smtClean="0"/>
              <a:t>The goal is now to use real data, generate these histograms, fit some demographic models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Assuming you have already run a local ancestry inference method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day starts with bed files containing the local ancestry calls:</a:t>
            </a:r>
          </a:p>
          <a:p>
            <a:endParaRPr lang="en-US" dirty="0"/>
          </a:p>
          <a:p>
            <a:endParaRPr lang="en-US" dirty="0" smtClean="0"/>
          </a:p>
          <a:p>
            <a:pPr>
              <a:buNone/>
            </a:pPr>
            <a:r>
              <a:rPr lang="en-US" dirty="0" err="1" smtClean="0"/>
              <a:t>chrom</a:t>
            </a:r>
            <a:r>
              <a:rPr lang="en-US" dirty="0" smtClean="0"/>
              <a:t>		begin		end			assignment	</a:t>
            </a:r>
            <a:r>
              <a:rPr lang="en-US" dirty="0" err="1" smtClean="0"/>
              <a:t>cmBegin</a:t>
            </a:r>
            <a:r>
              <a:rPr lang="en-US" dirty="0" smtClean="0"/>
              <a:t>	</a:t>
            </a:r>
            <a:r>
              <a:rPr lang="en-US" dirty="0" err="1" smtClean="0"/>
              <a:t>cmEnd</a:t>
            </a:r>
            <a:endParaRPr lang="en-US" dirty="0" smtClean="0"/>
          </a:p>
          <a:p>
            <a:pPr>
              <a:buNone/>
            </a:pPr>
            <a:r>
              <a:rPr lang="en-US" dirty="0" err="1" smtClean="0"/>
              <a:t>chrX</a:t>
            </a:r>
            <a:r>
              <a:rPr lang="en-US" dirty="0" smtClean="0"/>
              <a:t>		0			2717733	UNKNOWN	0.0			20.95</a:t>
            </a:r>
          </a:p>
          <a:p>
            <a:pPr>
              <a:buNone/>
            </a:pPr>
            <a:r>
              <a:rPr lang="en-US" dirty="0" err="1" smtClean="0"/>
              <a:t>chrX</a:t>
            </a:r>
            <a:r>
              <a:rPr lang="en-US" dirty="0" smtClean="0"/>
              <a:t>		2717733	152359442	YRI			20.95		200.66</a:t>
            </a:r>
          </a:p>
          <a:p>
            <a:pPr>
              <a:buNone/>
            </a:pPr>
            <a:r>
              <a:rPr lang="en-US" dirty="0" err="1" smtClean="0"/>
              <a:t>chrX</a:t>
            </a:r>
            <a:r>
              <a:rPr lang="en-US" dirty="0" smtClean="0"/>
              <a:t>		152359442	154913754	UNKNOWN	200.66		202.23</a:t>
            </a:r>
          </a:p>
          <a:p>
            <a:pPr>
              <a:buNone/>
            </a:pPr>
            <a:r>
              <a:rPr lang="en-US" dirty="0" smtClean="0"/>
              <a:t>chr13		0			18110261	UNKNOWN	0.0			0.19</a:t>
            </a:r>
          </a:p>
          <a:p>
            <a:pPr>
              <a:buNone/>
            </a:pPr>
            <a:r>
              <a:rPr lang="en-US" dirty="0" smtClean="0"/>
              <a:t>chr13		18110261	28539742	YRI			0.19		22.193</a:t>
            </a:r>
          </a:p>
          <a:p>
            <a:pPr>
              <a:buNone/>
            </a:pPr>
            <a:r>
              <a:rPr lang="en-US" dirty="0" smtClean="0"/>
              <a:t>chr13		28539742	28540421	UNKNOWN	22.193		22.193</a:t>
            </a:r>
          </a:p>
          <a:p>
            <a:pPr>
              <a:buNone/>
            </a:pPr>
            <a:r>
              <a:rPr lang="en-US" dirty="0" smtClean="0"/>
              <a:t>chr13		28540421	91255067	CEU		22.193		84.7013</a:t>
            </a:r>
          </a:p>
          <a:p>
            <a:endParaRPr lang="en-US"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files in a directory</a:t>
            </a:r>
            <a:endParaRPr lang="en-US" dirty="0"/>
          </a:p>
        </p:txBody>
      </p:sp>
      <p:sp>
        <p:nvSpPr>
          <p:cNvPr id="3" name="Content Placeholder 2"/>
          <p:cNvSpPr>
            <a:spLocks noGrp="1"/>
          </p:cNvSpPr>
          <p:nvPr>
            <p:ph idx="1"/>
          </p:nvPr>
        </p:nvSpPr>
        <p:spPr/>
        <p:txBody>
          <a:bodyPr/>
          <a:lstStyle/>
          <a:p>
            <a:r>
              <a:rPr lang="en-US" dirty="0" smtClean="0"/>
              <a:t>We suppose that</a:t>
            </a:r>
            <a:r>
              <a:rPr lang="en-US" dirty="0" smtClean="0"/>
              <a:t> genomes </a:t>
            </a:r>
            <a:r>
              <a:rPr lang="en-US" dirty="0" smtClean="0"/>
              <a:t>are phased. One way to organize this is to have two bed files per individual (_A and _B), and have individuals in a directory: </a:t>
            </a:r>
          </a:p>
          <a:p>
            <a:endParaRPr lang="en-US" dirty="0"/>
          </a:p>
        </p:txBody>
      </p:sp>
      <p:pic>
        <p:nvPicPr>
          <p:cNvPr id="5" name="Picture 4"/>
          <p:cNvPicPr>
            <a:picLocks noChangeAspect="1"/>
          </p:cNvPicPr>
          <p:nvPr/>
        </p:nvPicPr>
        <p:blipFill>
          <a:blip r:embed="rId2"/>
          <a:stretch>
            <a:fillRect/>
          </a:stretch>
        </p:blipFill>
        <p:spPr>
          <a:xfrm>
            <a:off x="2000250" y="3631973"/>
            <a:ext cx="3904692" cy="28345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Tractor is object-oriented.</a:t>
            </a:r>
            <a:endParaRPr lang="en-US" dirty="0"/>
          </a:p>
        </p:txBody>
      </p:sp>
      <p:sp>
        <p:nvSpPr>
          <p:cNvPr id="3" name="Content Placeholder 2"/>
          <p:cNvSpPr>
            <a:spLocks noGrp="1"/>
          </p:cNvSpPr>
          <p:nvPr>
            <p:ph idx="1"/>
          </p:nvPr>
        </p:nvSpPr>
        <p:spPr/>
        <p:txBody>
          <a:bodyPr>
            <a:normAutofit/>
          </a:bodyPr>
          <a:lstStyle/>
          <a:p>
            <a:r>
              <a:rPr lang="en-US" dirty="0" smtClean="0"/>
              <a:t>definitions in</a:t>
            </a:r>
            <a:r>
              <a:rPr lang="en-US" dirty="0" smtClean="0"/>
              <a:t> </a:t>
            </a:r>
            <a:r>
              <a:rPr lang="en-US" dirty="0" err="1" smtClean="0"/>
              <a:t>tractor</a:t>
            </a:r>
            <a:r>
              <a:rPr lang="en-US" dirty="0" err="1" smtClean="0"/>
              <a:t>.py</a:t>
            </a:r>
            <a:endParaRPr lang="en-US" dirty="0" smtClean="0"/>
          </a:p>
          <a:p>
            <a:pPr>
              <a:buNone/>
            </a:pPr>
            <a:r>
              <a:rPr lang="en-US" dirty="0" smtClean="0"/>
              <a:t>	tract&lt;</a:t>
            </a:r>
            <a:r>
              <a:rPr lang="en-US" dirty="0" err="1" smtClean="0"/>
              <a:t>chrom</a:t>
            </a:r>
            <a:r>
              <a:rPr lang="en-US" dirty="0" smtClean="0"/>
              <a:t>&lt;</a:t>
            </a:r>
            <a:r>
              <a:rPr lang="en-US" dirty="0" err="1" smtClean="0"/>
              <a:t>chropair</a:t>
            </a:r>
            <a:r>
              <a:rPr lang="en-US" dirty="0" smtClean="0"/>
              <a:t>&lt;</a:t>
            </a:r>
            <a:r>
              <a:rPr lang="en-US" dirty="0" err="1" smtClean="0"/>
              <a:t>indiv</a:t>
            </a:r>
            <a:r>
              <a:rPr lang="en-US" dirty="0" smtClean="0"/>
              <a:t>&lt;population</a:t>
            </a:r>
          </a:p>
          <a:p>
            <a:pPr>
              <a:buNone/>
            </a:pPr>
            <a:endParaRPr lang="en-US" dirty="0" smtClean="0"/>
          </a:p>
          <a:p>
            <a:pPr>
              <a:buNone/>
            </a:pPr>
            <a:r>
              <a:rPr lang="en-US" dirty="0" smtClean="0"/>
              <a:t>import complete population and calculate statistics:</a:t>
            </a:r>
          </a:p>
          <a:p>
            <a:pPr>
              <a:buNone/>
            </a:pPr>
            <a:r>
              <a:rPr lang="en-US" sz="1600" dirty="0" smtClean="0"/>
              <a:t>pop</a:t>
            </a:r>
            <a:r>
              <a:rPr lang="en-US" sz="1600" dirty="0" smtClean="0"/>
              <a:t>=</a:t>
            </a:r>
            <a:r>
              <a:rPr lang="en-US" sz="1600" dirty="0" err="1" smtClean="0"/>
              <a:t>tractor</a:t>
            </a:r>
            <a:r>
              <a:rPr lang="en-US" sz="1600" dirty="0" err="1" smtClean="0"/>
              <a:t>.population</a:t>
            </a:r>
            <a:r>
              <a:rPr lang="en-US" sz="1600" dirty="0" err="1" smtClean="0"/>
              <a:t>(names</a:t>
            </a:r>
            <a:r>
              <a:rPr lang="en-US" sz="1600" dirty="0" smtClean="0"/>
              <a:t>=names, </a:t>
            </a:r>
            <a:r>
              <a:rPr lang="en-US" sz="1600" dirty="0" err="1" smtClean="0"/>
              <a:t>fname</a:t>
            </a:r>
            <a:r>
              <a:rPr lang="en-US" sz="1600" dirty="0" smtClean="0"/>
              <a:t>=(</a:t>
            </a:r>
            <a:r>
              <a:rPr lang="en-US" sz="1600" dirty="0" err="1" smtClean="0"/>
              <a:t>directory,"",".viterbi.bed.cm</a:t>
            </a:r>
            <a:r>
              <a:rPr lang="en-US" sz="1600" dirty="0" smtClean="0"/>
              <a:t>"), 								</a:t>
            </a:r>
            <a:r>
              <a:rPr lang="en-US" sz="1600" dirty="0" err="1" smtClean="0"/>
              <a:t>selectchrom</a:t>
            </a:r>
            <a:r>
              <a:rPr lang="en-US" sz="1600" dirty="0" smtClean="0"/>
              <a:t>=</a:t>
            </a:r>
            <a:r>
              <a:rPr lang="en-US" sz="1600" dirty="0" err="1" smtClean="0"/>
              <a:t>chroms</a:t>
            </a:r>
            <a:r>
              <a:rPr lang="en-US" sz="1600" dirty="0" smtClean="0"/>
              <a:t>)</a:t>
            </a:r>
          </a:p>
          <a:p>
            <a:pPr>
              <a:buNone/>
            </a:pPr>
            <a:r>
              <a:rPr lang="en-US" sz="1600" dirty="0" smtClean="0"/>
              <a:t>(bins, data)=</a:t>
            </a:r>
            <a:r>
              <a:rPr lang="en-US" sz="1600" dirty="0" err="1" smtClean="0"/>
              <a:t>pop.get_global_tractlengths(npts</a:t>
            </a:r>
            <a:r>
              <a:rPr lang="en-US" sz="1600" dirty="0" smtClean="0"/>
              <a:t>=50)</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model</a:t>
            </a:r>
            <a:endParaRPr lang="en-US" dirty="0"/>
          </a:p>
        </p:txBody>
      </p:sp>
      <p:sp>
        <p:nvSpPr>
          <p:cNvPr id="3" name="Content Placeholder 2"/>
          <p:cNvSpPr>
            <a:spLocks noGrp="1"/>
          </p:cNvSpPr>
          <p:nvPr>
            <p:ph idx="1"/>
          </p:nvPr>
        </p:nvSpPr>
        <p:spPr/>
        <p:txBody>
          <a:bodyPr/>
          <a:lstStyle/>
          <a:p>
            <a:r>
              <a:rPr lang="en-US" dirty="0" smtClean="0"/>
              <a:t>Tractor can take arbitrary time-dependent migration rates </a:t>
            </a:r>
            <a:r>
              <a:rPr lang="en-US" dirty="0" err="1" smtClean="0"/>
              <a:t>m</a:t>
            </a:r>
            <a:r>
              <a:rPr lang="en-US" dirty="0" smtClean="0"/>
              <a:t> from K populations. Migrations rates are organized as an array:</a:t>
            </a:r>
          </a:p>
          <a:p>
            <a:endParaRPr lang="en-US" dirty="0"/>
          </a:p>
        </p:txBody>
      </p:sp>
      <p:cxnSp>
        <p:nvCxnSpPr>
          <p:cNvPr id="6" name="Straight Arrow Connector 5"/>
          <p:cNvCxnSpPr/>
          <p:nvPr/>
        </p:nvCxnSpPr>
        <p:spPr>
          <a:xfrm>
            <a:off x="2588154" y="3429794"/>
            <a:ext cx="1983846"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flipH="1" flipV="1">
            <a:off x="1170253" y="4855370"/>
            <a:ext cx="2541587"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20923" y="4644620"/>
            <a:ext cx="1290588" cy="646331"/>
          </a:xfrm>
          <a:prstGeom prst="rect">
            <a:avLst/>
          </a:prstGeom>
          <a:noFill/>
        </p:spPr>
        <p:txBody>
          <a:bodyPr wrap="none" rtlCol="0">
            <a:spAutoFit/>
          </a:bodyPr>
          <a:lstStyle/>
          <a:p>
            <a:r>
              <a:rPr lang="en-US" dirty="0" smtClean="0"/>
              <a:t>generations</a:t>
            </a:r>
          </a:p>
          <a:p>
            <a:r>
              <a:rPr lang="en-US" dirty="0" err="1" smtClean="0"/>
              <a:t>t</a:t>
            </a:r>
            <a:r>
              <a:rPr lang="en-US" dirty="0" smtClean="0"/>
              <a:t>/T</a:t>
            </a:r>
            <a:endParaRPr lang="en-US" dirty="0"/>
          </a:p>
        </p:txBody>
      </p:sp>
      <p:sp>
        <p:nvSpPr>
          <p:cNvPr id="10" name="TextBox 9"/>
          <p:cNvSpPr txBox="1"/>
          <p:nvPr/>
        </p:nvSpPr>
        <p:spPr>
          <a:xfrm>
            <a:off x="2820088" y="3059668"/>
            <a:ext cx="1661858" cy="369332"/>
          </a:xfrm>
          <a:prstGeom prst="rect">
            <a:avLst/>
          </a:prstGeom>
          <a:noFill/>
        </p:spPr>
        <p:txBody>
          <a:bodyPr wrap="none" rtlCol="0">
            <a:spAutoFit/>
          </a:bodyPr>
          <a:lstStyle/>
          <a:p>
            <a:r>
              <a:rPr lang="en-US" dirty="0" smtClean="0"/>
              <a:t>populations </a:t>
            </a:r>
            <a:r>
              <a:rPr lang="en-US" dirty="0" err="1" smtClean="0"/>
              <a:t>k</a:t>
            </a:r>
            <a:r>
              <a:rPr lang="en-US" dirty="0" smtClean="0"/>
              <a:t>/K</a:t>
            </a:r>
            <a:endParaRPr lang="en-US" dirty="0"/>
          </a:p>
        </p:txBody>
      </p:sp>
      <p:sp>
        <p:nvSpPr>
          <p:cNvPr id="11" name="TextBox 10"/>
          <p:cNvSpPr txBox="1"/>
          <p:nvPr/>
        </p:nvSpPr>
        <p:spPr>
          <a:xfrm>
            <a:off x="3323405" y="4644620"/>
            <a:ext cx="639652" cy="369332"/>
          </a:xfrm>
          <a:prstGeom prst="rect">
            <a:avLst/>
          </a:prstGeom>
          <a:noFill/>
        </p:spPr>
        <p:txBody>
          <a:bodyPr wrap="square" rtlCol="0">
            <a:spAutoFit/>
          </a:bodyPr>
          <a:lstStyle/>
          <a:p>
            <a:r>
              <a:rPr lang="en-US" i="1" dirty="0" err="1" smtClean="0"/>
              <a:t>m</a:t>
            </a:r>
            <a:r>
              <a:rPr lang="en-US" i="1" baseline="-25000" dirty="0" err="1" smtClean="0"/>
              <a:t>tk</a:t>
            </a:r>
            <a:endParaRPr lang="en-US" i="1" baseline="-25000" dirty="0"/>
          </a:p>
        </p:txBody>
      </p:sp>
      <p:sp>
        <p:nvSpPr>
          <p:cNvPr id="12" name="TextBox 11"/>
          <p:cNvSpPr txBox="1"/>
          <p:nvPr/>
        </p:nvSpPr>
        <p:spPr>
          <a:xfrm>
            <a:off x="1882119" y="6368971"/>
            <a:ext cx="3918335" cy="369332"/>
          </a:xfrm>
          <a:prstGeom prst="rect">
            <a:avLst/>
          </a:prstGeom>
          <a:noFill/>
        </p:spPr>
        <p:txBody>
          <a:bodyPr wrap="none" rtlCol="0">
            <a:spAutoFit/>
          </a:bodyPr>
          <a:lstStyle/>
          <a:p>
            <a:r>
              <a:rPr lang="en-US" dirty="0" smtClean="0"/>
              <a:t>Way too many parameters to optimize!!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need to choose a model with a short vector of parameters </a:t>
            </a:r>
            <a:r>
              <a:rPr lang="en-US" b="1" dirty="0" smtClean="0"/>
              <a:t>a</a:t>
            </a:r>
            <a:r>
              <a:rPr lang="en-US" dirty="0" smtClean="0"/>
              <a:t>, and define a function</a:t>
            </a:r>
          </a:p>
          <a:p>
            <a:pPr>
              <a:buNone/>
            </a:pPr>
            <a:r>
              <a:rPr lang="en-US" dirty="0" smtClean="0"/>
              <a:t>def </a:t>
            </a:r>
            <a:r>
              <a:rPr lang="en-US" i="1" dirty="0" err="1" smtClean="0"/>
              <a:t>f(</a:t>
            </a:r>
            <a:r>
              <a:rPr lang="en-US" b="1" i="1" dirty="0" err="1" smtClean="0"/>
              <a:t>a</a:t>
            </a:r>
            <a:r>
              <a:rPr lang="en-US" i="1" dirty="0" smtClean="0"/>
              <a:t>)</a:t>
            </a:r>
            <a:r>
              <a:rPr lang="en-US" dirty="0" smtClean="0"/>
              <a:t>:</a:t>
            </a:r>
          </a:p>
          <a:p>
            <a:pPr>
              <a:buNone/>
            </a:pPr>
            <a:r>
              <a:rPr lang="en-US" dirty="0" smtClean="0"/>
              <a:t>	Return </a:t>
            </a:r>
            <a:r>
              <a:rPr lang="en-US" i="1" dirty="0" err="1" smtClean="0"/>
              <a:t>KxT</a:t>
            </a:r>
            <a:r>
              <a:rPr lang="en-US" dirty="0" smtClean="0"/>
              <a:t> migration array</a:t>
            </a:r>
          </a:p>
          <a:p>
            <a:pPr>
              <a:buNone/>
            </a:pPr>
            <a:r>
              <a:rPr lang="en-US" dirty="0" smtClean="0"/>
              <a:t>def </a:t>
            </a:r>
            <a:r>
              <a:rPr lang="en-US" dirty="0" err="1" smtClean="0"/>
              <a:t>control(</a:t>
            </a:r>
            <a:r>
              <a:rPr lang="en-US" b="1" i="1" dirty="0" err="1" smtClean="0"/>
              <a:t>a</a:t>
            </a:r>
            <a:r>
              <a:rPr lang="en-US" dirty="0" smtClean="0"/>
              <a:t>):</a:t>
            </a:r>
          </a:p>
          <a:p>
            <a:pPr>
              <a:buNone/>
            </a:pPr>
            <a:r>
              <a:rPr lang="en-US" dirty="0" smtClean="0"/>
              <a:t>	Return </a:t>
            </a:r>
            <a:r>
              <a:rPr lang="en-US" i="1" dirty="0" smtClean="0"/>
              <a:t>&lt; 0 </a:t>
            </a:r>
            <a:r>
              <a:rPr lang="en-US" dirty="0" smtClean="0"/>
              <a:t>if parameters outside range</a:t>
            </a:r>
          </a:p>
          <a:p>
            <a:pPr>
              <a:buNone/>
            </a:pPr>
            <a:endParaRPr lang="en-US" dirty="0" smtClean="0"/>
          </a:p>
          <a:p>
            <a:pPr>
              <a:buNone/>
            </a:pPr>
            <a:r>
              <a:rPr lang="en-US" dirty="0" smtClean="0"/>
              <a:t>Tons of 2- and 3-pop models are pre-defined, I’m happy to help with model-building.  </a:t>
            </a:r>
          </a:p>
          <a:p>
            <a:pPr>
              <a:buNone/>
            </a:pPr>
            <a:r>
              <a:rPr lang="en-US" dirty="0"/>
              <a:t>	</a:t>
            </a:r>
            <a:r>
              <a:rPr lang="en-US" dirty="0" smtClean="0"/>
              <a:t> </a:t>
            </a:r>
            <a:endParaRPr lang="en-US" dirty="0"/>
          </a:p>
        </p:txBody>
      </p:sp>
      <p:pic>
        <p:nvPicPr>
          <p:cNvPr id="5" name="Picture 4"/>
          <p:cNvPicPr>
            <a:picLocks noChangeAspect="1"/>
          </p:cNvPicPr>
          <p:nvPr/>
        </p:nvPicPr>
        <p:blipFill>
          <a:blip r:embed="rId2"/>
          <a:stretch>
            <a:fillRect/>
          </a:stretch>
        </p:blipFill>
        <p:spPr>
          <a:xfrm>
            <a:off x="0" y="5771855"/>
            <a:ext cx="9093907" cy="354308"/>
          </a:xfrm>
          <a:prstGeom prst="rect">
            <a:avLst/>
          </a:prstGeom>
        </p:spPr>
      </p:pic>
      <p:pic>
        <p:nvPicPr>
          <p:cNvPr id="6" name="Picture 5"/>
          <p:cNvPicPr>
            <a:picLocks noChangeAspect="1"/>
          </p:cNvPicPr>
          <p:nvPr/>
        </p:nvPicPr>
        <p:blipFill>
          <a:blip r:embed="rId3"/>
          <a:stretch>
            <a:fillRect/>
          </a:stretch>
        </p:blipFill>
        <p:spPr>
          <a:xfrm>
            <a:off x="0" y="6192413"/>
            <a:ext cx="8864835" cy="6655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steps </a:t>
            </a:r>
            <a:endParaRPr lang="en-US" dirty="0"/>
          </a:p>
        </p:txBody>
      </p:sp>
      <p:sp>
        <p:nvSpPr>
          <p:cNvPr id="3" name="Content Placeholder 2"/>
          <p:cNvSpPr>
            <a:spLocks noGrp="1"/>
          </p:cNvSpPr>
          <p:nvPr>
            <p:ph idx="1"/>
          </p:nvPr>
        </p:nvSpPr>
        <p:spPr/>
        <p:txBody>
          <a:bodyPr>
            <a:normAutofit/>
          </a:bodyPr>
          <a:lstStyle/>
          <a:p>
            <a:endParaRPr lang="en-US" sz="1200" dirty="0" smtClean="0"/>
          </a:p>
          <a:p>
            <a:r>
              <a:rPr lang="en-US" sz="1600" dirty="0" smtClean="0"/>
              <a:t>decide of the starting conditions for the parameters</a:t>
            </a:r>
          </a:p>
          <a:p>
            <a:endParaRPr lang="en-US" sz="1200" dirty="0" smtClean="0"/>
          </a:p>
          <a:p>
            <a:pPr>
              <a:buNone/>
            </a:pPr>
            <a:r>
              <a:rPr lang="en-US" sz="1200" dirty="0" err="1" smtClean="0"/>
              <a:t>startparams</a:t>
            </a:r>
            <a:r>
              <a:rPr lang="en-US" sz="1200" dirty="0" smtClean="0"/>
              <a:t>=</a:t>
            </a:r>
            <a:r>
              <a:rPr lang="en-US" sz="1200" dirty="0" err="1" smtClean="0"/>
              <a:t>numpy.array</a:t>
            </a:r>
            <a:r>
              <a:rPr lang="en-US" sz="1200" dirty="0" smtClean="0"/>
              <a:t>([ 0.897887   ,  0.172344   ,  0.922907   ,  0.120098   ,  0.111489   ,  0.05883    ])</a:t>
            </a:r>
          </a:p>
          <a:p>
            <a:endParaRPr lang="en-US" sz="1600" dirty="0" smtClean="0"/>
          </a:p>
          <a:p>
            <a:r>
              <a:rPr lang="en-US" sz="1600" dirty="0" smtClean="0"/>
              <a:t>decide how many bins of short tracts to ignore (cutoff typically 1 or 2)</a:t>
            </a:r>
          </a:p>
          <a:p>
            <a:r>
              <a:rPr lang="en-US" sz="1600" dirty="0" smtClean="0"/>
              <a:t>You’re all set:</a:t>
            </a:r>
            <a:endParaRPr lang="en-US" sz="1200" dirty="0" smtClean="0"/>
          </a:p>
          <a:p>
            <a:endParaRPr lang="en-US" sz="1200" dirty="0" smtClean="0"/>
          </a:p>
          <a:p>
            <a:pPr>
              <a:buNone/>
            </a:pPr>
            <a:r>
              <a:rPr lang="en-US" sz="1200" dirty="0" err="1" smtClean="0"/>
              <a:t>xopt</a:t>
            </a:r>
            <a:r>
              <a:rPr lang="en-US" sz="1200" dirty="0" smtClean="0"/>
              <a:t>=</a:t>
            </a:r>
            <a:r>
              <a:rPr lang="en-US" sz="1200" dirty="0" err="1" smtClean="0"/>
              <a:t>tractor</a:t>
            </a:r>
            <a:r>
              <a:rPr lang="en-US" sz="1200" dirty="0" err="1" smtClean="0"/>
              <a:t>.optimize_cob</a:t>
            </a:r>
            <a:r>
              <a:rPr lang="en-US" sz="1200" dirty="0" err="1" smtClean="0"/>
              <a:t>(startparams,bins,Ls,data,nind,func,outofbounds_fun</a:t>
            </a:r>
            <a:r>
              <a:rPr lang="en-US" sz="1200" dirty="0" smtClean="0"/>
              <a:t>=</a:t>
            </a:r>
            <a:r>
              <a:rPr lang="en-US" sz="1200" dirty="0" err="1" smtClean="0"/>
              <a:t>bound,cutoff</a:t>
            </a:r>
            <a:r>
              <a:rPr lang="en-US" sz="1200" dirty="0" smtClean="0"/>
              <a:t>=1,epsilon=1e-2)</a:t>
            </a:r>
          </a:p>
          <a:p>
            <a:pPr>
              <a:buNone/>
            </a:pPr>
            <a:endParaRPr lang="en-US" sz="1200" dirty="0" smtClean="0"/>
          </a:p>
          <a:p>
            <a:pPr>
              <a:buNone/>
            </a:pPr>
            <a:r>
              <a:rPr lang="en-US" sz="1600" dirty="0" smtClean="0"/>
              <a:t>Hopefully, you get something like: </a:t>
            </a:r>
          </a:p>
          <a:p>
            <a:pPr>
              <a:buNone/>
            </a:pPr>
            <a:endParaRPr lang="en-US" sz="1200" dirty="0"/>
          </a:p>
        </p:txBody>
      </p:sp>
      <p:pic>
        <p:nvPicPr>
          <p:cNvPr id="5" name="Picture 4"/>
          <p:cNvPicPr>
            <a:picLocks noChangeAspect="1"/>
          </p:cNvPicPr>
          <p:nvPr/>
        </p:nvPicPr>
        <p:blipFill>
          <a:blip r:embed="rId2"/>
          <a:stretch>
            <a:fillRect/>
          </a:stretch>
        </p:blipFill>
        <p:spPr>
          <a:xfrm>
            <a:off x="3569070" y="4171021"/>
            <a:ext cx="2781092" cy="26869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 improved optimizer: </a:t>
            </a:r>
            <a:r>
              <a:rPr lang="en-US" dirty="0" err="1" smtClean="0"/>
              <a:t>optimize_cob_fracs</a:t>
            </a:r>
            <a:endParaRPr lang="en-US" dirty="0" smtClean="0"/>
          </a:p>
          <a:p>
            <a:r>
              <a:rPr lang="en-US" dirty="0" smtClean="0"/>
              <a:t>Restart with</a:t>
            </a:r>
            <a:r>
              <a:rPr lang="en-US" dirty="0" smtClean="0"/>
              <a:t> different starting </a:t>
            </a:r>
            <a:r>
              <a:rPr lang="en-US" dirty="0" smtClean="0"/>
              <a:t>parameters…</a:t>
            </a:r>
          </a:p>
          <a:p>
            <a:endParaRPr lang="en-US" dirty="0"/>
          </a:p>
        </p:txBody>
      </p:sp>
      <p:sp>
        <p:nvSpPr>
          <p:cNvPr id="4" name="Title 1"/>
          <p:cNvSpPr>
            <a:spLocks noGrp="1"/>
          </p:cNvSpPr>
          <p:nvPr>
            <p:ph type="title"/>
          </p:nvPr>
        </p:nvSpPr>
        <p:spPr>
          <a:xfrm>
            <a:off x="457200" y="274638"/>
            <a:ext cx="8525728" cy="1143000"/>
          </a:xfrm>
        </p:spPr>
        <p:txBody>
          <a:bodyPr>
            <a:normAutofit fontScale="90000"/>
          </a:bodyPr>
          <a:lstStyle/>
          <a:p>
            <a:r>
              <a:rPr lang="en-US" dirty="0" smtClean="0"/>
              <a:t>If optimization fails to reliably converge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53407" b="2780"/>
          <a:stretch>
            <a:fillRect/>
          </a:stretch>
        </p:blipFill>
        <p:spPr>
          <a:xfrm>
            <a:off x="4572000" y="3503207"/>
            <a:ext cx="3030220" cy="2999225"/>
          </a:xfrm>
          <a:prstGeom prst="rect">
            <a:avLst/>
          </a:prstGeom>
        </p:spPr>
      </p:pic>
      <p:sp>
        <p:nvSpPr>
          <p:cNvPr id="2" name="Title 1"/>
          <p:cNvSpPr>
            <a:spLocks noGrp="1"/>
          </p:cNvSpPr>
          <p:nvPr>
            <p:ph type="title"/>
          </p:nvPr>
        </p:nvSpPr>
        <p:spPr/>
        <p:txBody>
          <a:bodyPr/>
          <a:lstStyle/>
          <a:p>
            <a:r>
              <a:rPr lang="en-US" dirty="0" smtClean="0"/>
              <a:t>Tractor goal</a:t>
            </a:r>
            <a:endParaRPr lang="en-US" dirty="0"/>
          </a:p>
        </p:txBody>
      </p:sp>
      <p:sp>
        <p:nvSpPr>
          <p:cNvPr id="3" name="Content Placeholder 2"/>
          <p:cNvSpPr>
            <a:spLocks noGrp="1"/>
          </p:cNvSpPr>
          <p:nvPr>
            <p:ph idx="1"/>
          </p:nvPr>
        </p:nvSpPr>
        <p:spPr/>
        <p:txBody>
          <a:bodyPr/>
          <a:lstStyle/>
          <a:p>
            <a:r>
              <a:rPr lang="en-US" dirty="0" smtClean="0"/>
              <a:t>Find best-fitting gene flow models to observed patterns of local ancestry</a:t>
            </a:r>
          </a:p>
          <a:p>
            <a:r>
              <a:rPr lang="en-US" dirty="0" smtClean="0"/>
              <a:t>More specifically, model the distribution of ancestry tract lengths</a:t>
            </a:r>
            <a:endParaRPr lang="en-US" dirty="0"/>
          </a:p>
        </p:txBody>
      </p:sp>
      <p:pic>
        <p:nvPicPr>
          <p:cNvPr id="4" name="Picture 3"/>
          <p:cNvPicPr>
            <a:picLocks noChangeAspect="1"/>
          </p:cNvPicPr>
          <p:nvPr/>
        </p:nvPicPr>
        <p:blipFill>
          <a:blip r:embed="rId3"/>
          <a:stretch>
            <a:fillRect/>
          </a:stretch>
        </p:blipFill>
        <p:spPr>
          <a:xfrm>
            <a:off x="6255610" y="3899009"/>
            <a:ext cx="1100826" cy="7916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different models</a:t>
            </a:r>
            <a:endParaRPr lang="en-US" dirty="0"/>
          </a:p>
        </p:txBody>
      </p:sp>
      <p:sp>
        <p:nvSpPr>
          <p:cNvPr id="3" name="Content Placeholder 2"/>
          <p:cNvSpPr>
            <a:spLocks noGrp="1"/>
          </p:cNvSpPr>
          <p:nvPr>
            <p:ph idx="1"/>
          </p:nvPr>
        </p:nvSpPr>
        <p:spPr/>
        <p:txBody>
          <a:bodyPr/>
          <a:lstStyle/>
          <a:p>
            <a:r>
              <a:rPr lang="en-US" smtClean="0"/>
              <a:t>Use a nested </a:t>
            </a:r>
            <a:r>
              <a:rPr lang="en-US" dirty="0" smtClean="0"/>
              <a:t>models and perform a likelihood ratio test</a:t>
            </a:r>
            <a:endParaRPr lang="en-US" dirty="0"/>
          </a:p>
        </p:txBody>
      </p:sp>
      <p:pic>
        <p:nvPicPr>
          <p:cNvPr id="4" name="Picture 3"/>
          <p:cNvPicPr>
            <a:picLocks noChangeAspect="1"/>
          </p:cNvPicPr>
          <p:nvPr/>
        </p:nvPicPr>
        <p:blipFill>
          <a:blip r:embed="rId2"/>
          <a:stretch>
            <a:fillRect/>
          </a:stretch>
        </p:blipFill>
        <p:spPr>
          <a:xfrm>
            <a:off x="992677" y="2919111"/>
            <a:ext cx="6417022" cy="3066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US" dirty="0" smtClean="0"/>
              <a:t>Most individuals derive a substantial proportion of their recent ancestry to two or more statistically distinct populations.</a:t>
            </a:r>
          </a:p>
          <a:p>
            <a:r>
              <a:rPr lang="en-US" dirty="0" smtClean="0"/>
              <a:t>When the populations are distinct enough, it is possible to infer the local ancestry along the genome. </a:t>
            </a:r>
          </a:p>
          <a:p>
            <a:r>
              <a:rPr lang="en-US" dirty="0" smtClean="0"/>
              <a:t>Available methods: </a:t>
            </a:r>
            <a:r>
              <a:rPr lang="en-US" dirty="0" err="1" smtClean="0"/>
              <a:t>HapMix</a:t>
            </a:r>
            <a:r>
              <a:rPr lang="en-US" dirty="0" smtClean="0"/>
              <a:t>, Lamp, </a:t>
            </a:r>
            <a:r>
              <a:rPr lang="en-US" dirty="0" err="1" smtClean="0"/>
              <a:t>PCAdmix</a:t>
            </a:r>
            <a:r>
              <a:rPr lang="en-US" dirty="0" smtClean="0"/>
              <a:t> Saber, </a:t>
            </a:r>
            <a:r>
              <a:rPr lang="en-US" dirty="0" err="1" smtClean="0"/>
              <a:t>SupportMix</a:t>
            </a:r>
            <a:r>
              <a:rPr lang="en-US" dirty="0" smtClean="0"/>
              <a:t>, …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dirty="0" smtClean="0"/>
              <a:t>Typical setup for local ancestry inference</a:t>
            </a:r>
            <a:endParaRPr lang="en-US" dirty="0"/>
          </a:p>
        </p:txBody>
      </p:sp>
      <p:pic>
        <p:nvPicPr>
          <p:cNvPr id="11" name="Picture 10"/>
          <p:cNvPicPr/>
          <p:nvPr/>
        </p:nvPicPr>
        <p:blipFill>
          <a:blip r:embed="rId2"/>
          <a:srcRect/>
          <a:stretch>
            <a:fillRect/>
          </a:stretch>
        </p:blipFill>
        <p:spPr bwMode="auto">
          <a:xfrm>
            <a:off x="3339442" y="1611425"/>
            <a:ext cx="5526504" cy="4695793"/>
          </a:xfrm>
          <a:prstGeom prst="rect">
            <a:avLst/>
          </a:prstGeom>
          <a:noFill/>
          <a:ln w="9525">
            <a:noFill/>
            <a:miter lim="800000"/>
            <a:headEnd/>
            <a:tailEnd/>
          </a:ln>
        </p:spPr>
      </p:pic>
      <p:sp>
        <p:nvSpPr>
          <p:cNvPr id="12" name="TextBox 11"/>
          <p:cNvSpPr txBox="1"/>
          <p:nvPr/>
        </p:nvSpPr>
        <p:spPr>
          <a:xfrm>
            <a:off x="5542068" y="2898094"/>
            <a:ext cx="1752929" cy="369332"/>
          </a:xfrm>
          <a:prstGeom prst="rect">
            <a:avLst/>
          </a:prstGeom>
          <a:noFill/>
        </p:spPr>
        <p:txBody>
          <a:bodyPr wrap="none" rtlCol="0">
            <a:spAutoFit/>
          </a:bodyPr>
          <a:lstStyle/>
          <a:p>
            <a:r>
              <a:rPr lang="en-US" dirty="0" smtClean="0"/>
              <a:t>Panel individuals</a:t>
            </a:r>
            <a:endParaRPr lang="en-US" dirty="0"/>
          </a:p>
        </p:txBody>
      </p:sp>
      <p:cxnSp>
        <p:nvCxnSpPr>
          <p:cNvPr id="14" name="Straight Arrow Connector 13"/>
          <p:cNvCxnSpPr/>
          <p:nvPr/>
        </p:nvCxnSpPr>
        <p:spPr>
          <a:xfrm rot="10800000">
            <a:off x="4395720" y="2007258"/>
            <a:ext cx="1286551" cy="890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4834441" y="3943607"/>
            <a:ext cx="2036887" cy="8855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237268" y="3137029"/>
            <a:ext cx="1232531"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11979" y="4153109"/>
            <a:ext cx="2250323" cy="369332"/>
          </a:xfrm>
          <a:prstGeom prst="rect">
            <a:avLst/>
          </a:prstGeom>
          <a:noFill/>
        </p:spPr>
        <p:txBody>
          <a:bodyPr wrap="none" rtlCol="0">
            <a:spAutoFit/>
          </a:bodyPr>
          <a:lstStyle/>
          <a:p>
            <a:r>
              <a:rPr lang="en-US" dirty="0" smtClean="0"/>
              <a:t>“Admixed” individuals</a:t>
            </a:r>
            <a:endParaRPr lang="en-US" dirty="0"/>
          </a:p>
        </p:txBody>
      </p:sp>
      <p:cxnSp>
        <p:nvCxnSpPr>
          <p:cNvPr id="22" name="Straight Arrow Connector 21"/>
          <p:cNvCxnSpPr/>
          <p:nvPr/>
        </p:nvCxnSpPr>
        <p:spPr>
          <a:xfrm rot="10800000">
            <a:off x="5203940" y="3714285"/>
            <a:ext cx="1344279" cy="544269"/>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7051292" y="3969925"/>
            <a:ext cx="362876" cy="28863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64943" y="1611425"/>
            <a:ext cx="3174499" cy="2862323"/>
          </a:xfrm>
          <a:prstGeom prst="rect">
            <a:avLst/>
          </a:prstGeom>
          <a:noFill/>
        </p:spPr>
        <p:txBody>
          <a:bodyPr wrap="square" rtlCol="0">
            <a:spAutoFit/>
          </a:bodyPr>
          <a:lstStyle/>
          <a:p>
            <a:r>
              <a:rPr lang="en-US" dirty="0" smtClean="0"/>
              <a:t>Panel individuals are proxies for source population</a:t>
            </a:r>
          </a:p>
          <a:p>
            <a:endParaRPr lang="en-US" dirty="0" smtClean="0"/>
          </a:p>
          <a:p>
            <a:r>
              <a:rPr lang="en-US" dirty="0" smtClean="0"/>
              <a:t>The panel individuals are likely to be admixed themselves, and there is no clear cutoff. In the following, “Admixed” simply means the samples for which we are attempting the local ancestry inference.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096037" y="1708303"/>
            <a:ext cx="3727617" cy="2273300"/>
          </a:xfrm>
          <a:prstGeom prst="rect">
            <a:avLst/>
          </a:prstGeom>
        </p:spPr>
      </p:pic>
      <p:sp>
        <p:nvSpPr>
          <p:cNvPr id="2" name="Title 1"/>
          <p:cNvSpPr>
            <a:spLocks noGrp="1"/>
          </p:cNvSpPr>
          <p:nvPr>
            <p:ph type="title"/>
          </p:nvPr>
        </p:nvSpPr>
        <p:spPr>
          <a:xfrm>
            <a:off x="457200" y="0"/>
            <a:ext cx="8229600" cy="1143000"/>
          </a:xfrm>
        </p:spPr>
        <p:txBody>
          <a:bodyPr>
            <a:normAutofit fontScale="90000"/>
          </a:bodyPr>
          <a:lstStyle/>
          <a:p>
            <a:r>
              <a:rPr lang="en-US" dirty="0" err="1" smtClean="0"/>
              <a:t>PCAdmix</a:t>
            </a:r>
            <a:r>
              <a:rPr lang="en-US" dirty="0" smtClean="0"/>
              <a:t>: local ancestry assignment using PCA by </a:t>
            </a:r>
            <a:r>
              <a:rPr lang="en-US" dirty="0" err="1" smtClean="0"/>
              <a:t>window+HMM</a:t>
            </a:r>
            <a:endParaRPr lang="en-US" dirty="0"/>
          </a:p>
        </p:txBody>
      </p:sp>
      <p:pic>
        <p:nvPicPr>
          <p:cNvPr id="5" name="Picture 4"/>
          <p:cNvPicPr>
            <a:picLocks noChangeAspect="1"/>
          </p:cNvPicPr>
          <p:nvPr/>
        </p:nvPicPr>
        <p:blipFill>
          <a:blip r:embed="rId3"/>
          <a:srcRect l="53407" b="2780"/>
          <a:stretch>
            <a:fillRect/>
          </a:stretch>
        </p:blipFill>
        <p:spPr>
          <a:xfrm>
            <a:off x="54205" y="1748260"/>
            <a:ext cx="4844917" cy="4795360"/>
          </a:xfrm>
          <a:prstGeom prst="rect">
            <a:avLst/>
          </a:prstGeom>
        </p:spPr>
      </p:pic>
      <p:sp>
        <p:nvSpPr>
          <p:cNvPr id="7" name="Oval 6"/>
          <p:cNvSpPr/>
          <p:nvPr/>
        </p:nvSpPr>
        <p:spPr>
          <a:xfrm>
            <a:off x="6092038" y="1879609"/>
            <a:ext cx="130962" cy="12640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4"/>
          <a:stretch>
            <a:fillRect/>
          </a:stretch>
        </p:blipFill>
        <p:spPr>
          <a:xfrm>
            <a:off x="4970708" y="4311804"/>
            <a:ext cx="4178900" cy="2384216"/>
          </a:xfrm>
          <a:prstGeom prst="rect">
            <a:avLst/>
          </a:prstGeom>
        </p:spPr>
      </p:pic>
      <p:sp>
        <p:nvSpPr>
          <p:cNvPr id="9" name="Oval 8"/>
          <p:cNvSpPr/>
          <p:nvPr/>
        </p:nvSpPr>
        <p:spPr>
          <a:xfrm>
            <a:off x="7378700" y="4978400"/>
            <a:ext cx="130962" cy="12640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4970708" y="3981603"/>
            <a:ext cx="4173292" cy="158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2824805" y="2246797"/>
            <a:ext cx="1747195" cy="1256410"/>
          </a:xfrm>
          <a:prstGeom prst="rect">
            <a:avLst/>
          </a:prstGeom>
        </p:spPr>
      </p:pic>
      <p:sp>
        <p:nvSpPr>
          <p:cNvPr id="15" name="TextBox 14"/>
          <p:cNvSpPr txBox="1"/>
          <p:nvPr/>
        </p:nvSpPr>
        <p:spPr>
          <a:xfrm>
            <a:off x="6057652" y="6510025"/>
            <a:ext cx="3671560" cy="369332"/>
          </a:xfrm>
          <a:prstGeom prst="rect">
            <a:avLst/>
          </a:prstGeom>
          <a:noFill/>
        </p:spPr>
        <p:txBody>
          <a:bodyPr wrap="square" rtlCol="0">
            <a:spAutoFit/>
          </a:bodyPr>
          <a:lstStyle/>
          <a:p>
            <a:r>
              <a:rPr lang="en-US" dirty="0" smtClean="0"/>
              <a:t>Kidd*, Gravel* et al (in Review)</a:t>
            </a:r>
            <a:endParaRPr lang="en-US" dirty="0"/>
          </a:p>
        </p:txBody>
      </p:sp>
      <p:sp>
        <p:nvSpPr>
          <p:cNvPr id="13" name="TextBox 12"/>
          <p:cNvSpPr txBox="1"/>
          <p:nvPr/>
        </p:nvSpPr>
        <p:spPr>
          <a:xfrm>
            <a:off x="6869855" y="1641055"/>
            <a:ext cx="867808" cy="369332"/>
          </a:xfrm>
          <a:prstGeom prst="rect">
            <a:avLst/>
          </a:prstGeom>
          <a:noFill/>
        </p:spPr>
        <p:txBody>
          <a:bodyPr wrap="none" rtlCol="0">
            <a:spAutoFit/>
          </a:bodyPr>
          <a:lstStyle/>
          <a:p>
            <a:r>
              <a:rPr lang="en-US" dirty="0" smtClean="0">
                <a:solidFill>
                  <a:srgbClr val="FFB054"/>
                </a:solidFill>
              </a:rPr>
              <a:t>Panel 1</a:t>
            </a:r>
            <a:endParaRPr lang="en-US" dirty="0">
              <a:solidFill>
                <a:srgbClr val="FFB054"/>
              </a:solidFill>
            </a:endParaRPr>
          </a:p>
        </p:txBody>
      </p:sp>
      <p:sp>
        <p:nvSpPr>
          <p:cNvPr id="16" name="TextBox 15"/>
          <p:cNvSpPr txBox="1"/>
          <p:nvPr/>
        </p:nvSpPr>
        <p:spPr>
          <a:xfrm>
            <a:off x="5096037" y="2690336"/>
            <a:ext cx="867808" cy="369332"/>
          </a:xfrm>
          <a:prstGeom prst="rect">
            <a:avLst/>
          </a:prstGeom>
          <a:noFill/>
        </p:spPr>
        <p:txBody>
          <a:bodyPr wrap="none" rtlCol="0">
            <a:spAutoFit/>
          </a:bodyPr>
          <a:lstStyle/>
          <a:p>
            <a:r>
              <a:rPr lang="en-US" dirty="0" smtClean="0">
                <a:solidFill>
                  <a:srgbClr val="FF0000"/>
                </a:solidFill>
              </a:rPr>
              <a:t>Panel 2</a:t>
            </a:r>
            <a:endParaRPr lang="en-US" dirty="0">
              <a:solidFill>
                <a:srgbClr val="FF0000"/>
              </a:solidFill>
            </a:endParaRPr>
          </a:p>
        </p:txBody>
      </p:sp>
      <p:sp>
        <p:nvSpPr>
          <p:cNvPr id="17" name="TextBox 16"/>
          <p:cNvSpPr txBox="1"/>
          <p:nvPr/>
        </p:nvSpPr>
        <p:spPr>
          <a:xfrm>
            <a:off x="7944817" y="2875002"/>
            <a:ext cx="867808" cy="369332"/>
          </a:xfrm>
          <a:prstGeom prst="rect">
            <a:avLst/>
          </a:prstGeom>
          <a:noFill/>
        </p:spPr>
        <p:txBody>
          <a:bodyPr wrap="none" rtlCol="0">
            <a:spAutoFit/>
          </a:bodyPr>
          <a:lstStyle/>
          <a:p>
            <a:r>
              <a:rPr lang="en-US" dirty="0" smtClean="0">
                <a:solidFill>
                  <a:schemeClr val="tx2"/>
                </a:solidFill>
              </a:rPr>
              <a:t>Panel 3</a:t>
            </a:r>
            <a:endParaRPr lang="en-US" dirty="0">
              <a:solidFill>
                <a:schemeClr val="tx2"/>
              </a:solidFill>
            </a:endParaRPr>
          </a:p>
        </p:txBody>
      </p:sp>
      <p:sp>
        <p:nvSpPr>
          <p:cNvPr id="18" name="TextBox 17"/>
          <p:cNvSpPr txBox="1"/>
          <p:nvPr/>
        </p:nvSpPr>
        <p:spPr>
          <a:xfrm>
            <a:off x="5348204" y="2064275"/>
            <a:ext cx="874796" cy="369332"/>
          </a:xfrm>
          <a:prstGeom prst="rect">
            <a:avLst/>
          </a:prstGeom>
          <a:noFill/>
        </p:spPr>
        <p:txBody>
          <a:bodyPr wrap="none" rtlCol="0">
            <a:spAutoFit/>
          </a:bodyPr>
          <a:lstStyle/>
          <a:p>
            <a:r>
              <a:rPr lang="en-US" dirty="0" smtClean="0"/>
              <a:t>Sample</a:t>
            </a:r>
            <a:endParaRPr lang="en-US" dirty="0"/>
          </a:p>
        </p:txBody>
      </p:sp>
      <p:sp>
        <p:nvSpPr>
          <p:cNvPr id="19" name="TextBox 18"/>
          <p:cNvSpPr txBox="1"/>
          <p:nvPr/>
        </p:nvSpPr>
        <p:spPr>
          <a:xfrm>
            <a:off x="7509662" y="4311804"/>
            <a:ext cx="867808" cy="369332"/>
          </a:xfrm>
          <a:prstGeom prst="rect">
            <a:avLst/>
          </a:prstGeom>
          <a:noFill/>
        </p:spPr>
        <p:txBody>
          <a:bodyPr wrap="none" rtlCol="0">
            <a:spAutoFit/>
          </a:bodyPr>
          <a:lstStyle/>
          <a:p>
            <a:r>
              <a:rPr lang="en-US" dirty="0" smtClean="0">
                <a:solidFill>
                  <a:schemeClr val="tx2"/>
                </a:solidFill>
              </a:rPr>
              <a:t>Panel 3</a:t>
            </a:r>
            <a:endParaRPr lang="en-US" dirty="0">
              <a:solidFill>
                <a:schemeClr val="tx2"/>
              </a:solidFill>
            </a:endParaRPr>
          </a:p>
        </p:txBody>
      </p:sp>
      <p:sp>
        <p:nvSpPr>
          <p:cNvPr id="20" name="TextBox 19"/>
          <p:cNvSpPr txBox="1"/>
          <p:nvPr/>
        </p:nvSpPr>
        <p:spPr>
          <a:xfrm>
            <a:off x="6092038" y="6038203"/>
            <a:ext cx="867808" cy="369332"/>
          </a:xfrm>
          <a:prstGeom prst="rect">
            <a:avLst/>
          </a:prstGeom>
          <a:noFill/>
        </p:spPr>
        <p:txBody>
          <a:bodyPr wrap="none" rtlCol="0">
            <a:spAutoFit/>
          </a:bodyPr>
          <a:lstStyle/>
          <a:p>
            <a:r>
              <a:rPr lang="en-US" dirty="0" smtClean="0">
                <a:solidFill>
                  <a:srgbClr val="FFB054"/>
                </a:solidFill>
              </a:rPr>
              <a:t>Panel 1</a:t>
            </a:r>
            <a:endParaRPr lang="en-US" dirty="0">
              <a:solidFill>
                <a:srgbClr val="FFB054"/>
              </a:solidFill>
            </a:endParaRPr>
          </a:p>
        </p:txBody>
      </p:sp>
      <p:sp>
        <p:nvSpPr>
          <p:cNvPr id="22" name="TextBox 21"/>
          <p:cNvSpPr txBox="1"/>
          <p:nvPr/>
        </p:nvSpPr>
        <p:spPr>
          <a:xfrm>
            <a:off x="7943566" y="6038203"/>
            <a:ext cx="867808" cy="369332"/>
          </a:xfrm>
          <a:prstGeom prst="rect">
            <a:avLst/>
          </a:prstGeom>
          <a:noFill/>
        </p:spPr>
        <p:txBody>
          <a:bodyPr wrap="none" rtlCol="0">
            <a:spAutoFit/>
          </a:bodyPr>
          <a:lstStyle/>
          <a:p>
            <a:r>
              <a:rPr lang="en-US" dirty="0" smtClean="0">
                <a:solidFill>
                  <a:srgbClr val="FF0000"/>
                </a:solidFill>
              </a:rPr>
              <a:t>Panel 2</a:t>
            </a:r>
            <a:endParaRPr lang="en-US" dirty="0">
              <a:solidFill>
                <a:srgbClr val="FF0000"/>
              </a:solidFill>
            </a:endParaRPr>
          </a:p>
        </p:txBody>
      </p:sp>
      <p:sp>
        <p:nvSpPr>
          <p:cNvPr id="23" name="TextBox 22"/>
          <p:cNvSpPr txBox="1"/>
          <p:nvPr/>
        </p:nvSpPr>
        <p:spPr>
          <a:xfrm>
            <a:off x="7509662" y="4735473"/>
            <a:ext cx="874796" cy="369332"/>
          </a:xfrm>
          <a:prstGeom prst="rect">
            <a:avLst/>
          </a:prstGeom>
          <a:noFill/>
        </p:spPr>
        <p:txBody>
          <a:bodyPr wrap="none" rtlCol="0">
            <a:spAutoFit/>
          </a:bodyPr>
          <a:lstStyle/>
          <a:p>
            <a:r>
              <a:rPr lang="en-US" dirty="0" smtClean="0"/>
              <a:t>Sample</a:t>
            </a:r>
            <a:endParaRPr lang="en-US" dirty="0"/>
          </a:p>
        </p:txBody>
      </p:sp>
      <p:sp>
        <p:nvSpPr>
          <p:cNvPr id="24" name="TextBox 23"/>
          <p:cNvSpPr txBox="1"/>
          <p:nvPr/>
        </p:nvSpPr>
        <p:spPr>
          <a:xfrm>
            <a:off x="4775200" y="1061972"/>
            <a:ext cx="4665836" cy="646331"/>
          </a:xfrm>
          <a:prstGeom prst="rect">
            <a:avLst/>
          </a:prstGeom>
          <a:noFill/>
        </p:spPr>
        <p:txBody>
          <a:bodyPr wrap="none" rtlCol="0">
            <a:spAutoFit/>
          </a:bodyPr>
          <a:lstStyle/>
          <a:p>
            <a:r>
              <a:rPr lang="en-US" dirty="0" smtClean="0"/>
              <a:t>Best case scenario: </a:t>
            </a:r>
          </a:p>
          <a:p>
            <a:r>
              <a:rPr lang="en-US" dirty="0" smtClean="0"/>
              <a:t>panels well-separated, sample clusters with one</a:t>
            </a:r>
            <a:endParaRPr lang="en-US" dirty="0"/>
          </a:p>
        </p:txBody>
      </p:sp>
      <p:sp>
        <p:nvSpPr>
          <p:cNvPr id="25" name="TextBox 24"/>
          <p:cNvSpPr txBox="1"/>
          <p:nvPr/>
        </p:nvSpPr>
        <p:spPr>
          <a:xfrm>
            <a:off x="4974234" y="3983191"/>
            <a:ext cx="3250972" cy="369332"/>
          </a:xfrm>
          <a:prstGeom prst="rect">
            <a:avLst/>
          </a:prstGeom>
          <a:noFill/>
        </p:spPr>
        <p:txBody>
          <a:bodyPr wrap="none" rtlCol="0">
            <a:spAutoFit/>
          </a:bodyPr>
          <a:lstStyle/>
          <a:p>
            <a:r>
              <a:rPr lang="en-US" dirty="0" smtClean="0"/>
              <a:t>More typical case (if we’re lucky)</a:t>
            </a:r>
            <a:endParaRPr lang="en-US" dirty="0"/>
          </a:p>
        </p:txBody>
      </p:sp>
      <p:sp>
        <p:nvSpPr>
          <p:cNvPr id="26" name="Rectangle 25"/>
          <p:cNvSpPr/>
          <p:nvPr/>
        </p:nvSpPr>
        <p:spPr>
          <a:xfrm>
            <a:off x="2709345" y="1903182"/>
            <a:ext cx="230920" cy="107205"/>
          </a:xfrm>
          <a:prstGeom prst="rect">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endCxn id="24" idx="1"/>
          </p:cNvCxnSpPr>
          <p:nvPr/>
        </p:nvCxnSpPr>
        <p:spPr>
          <a:xfrm flipV="1">
            <a:off x="3059683" y="1385138"/>
            <a:ext cx="1715517" cy="575773"/>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963882" y="5587442"/>
            <a:ext cx="110198" cy="107205"/>
          </a:xfrm>
          <a:prstGeom prst="rect">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4115958" y="5368475"/>
            <a:ext cx="2107042" cy="218967"/>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the admixture process</a:t>
            </a:r>
            <a:endParaRPr lang="en-US" dirty="0"/>
          </a:p>
        </p:txBody>
      </p:sp>
      <p:pic>
        <p:nvPicPr>
          <p:cNvPr id="4" name="Picture 3"/>
          <p:cNvPicPr/>
          <p:nvPr/>
        </p:nvPicPr>
        <p:blipFill>
          <a:blip r:embed="rId2"/>
          <a:srcRect/>
          <a:stretch>
            <a:fillRect/>
          </a:stretch>
        </p:blipFill>
        <p:spPr bwMode="auto">
          <a:xfrm>
            <a:off x="1828800" y="1417638"/>
            <a:ext cx="5486400" cy="5410290"/>
          </a:xfrm>
          <a:prstGeom prst="rect">
            <a:avLst/>
          </a:prstGeom>
          <a:noFill/>
          <a:ln w="9525">
            <a:noFill/>
            <a:miter lim="800000"/>
            <a:headEnd/>
            <a:tailEnd/>
          </a:ln>
        </p:spPr>
      </p:pic>
      <p:sp>
        <p:nvSpPr>
          <p:cNvPr id="5" name="TextBox 4"/>
          <p:cNvSpPr txBox="1"/>
          <p:nvPr/>
        </p:nvSpPr>
        <p:spPr>
          <a:xfrm>
            <a:off x="6057652" y="6510025"/>
            <a:ext cx="3671560" cy="369332"/>
          </a:xfrm>
          <a:prstGeom prst="rect">
            <a:avLst/>
          </a:prstGeom>
          <a:noFill/>
        </p:spPr>
        <p:txBody>
          <a:bodyPr wrap="square" rtlCol="0">
            <a:spAutoFit/>
          </a:bodyPr>
          <a:lstStyle/>
          <a:p>
            <a:r>
              <a:rPr lang="en-US" dirty="0" smtClean="0"/>
              <a:t>Kidd*, Gravel* et al (in Review)</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Tractor assumptions</a:t>
            </a:r>
            <a:endParaRPr lang="en-US" dirty="0"/>
          </a:p>
        </p:txBody>
      </p:sp>
      <p:sp>
        <p:nvSpPr>
          <p:cNvPr id="3" name="Content Placeholder 2"/>
          <p:cNvSpPr>
            <a:spLocks noGrp="1"/>
          </p:cNvSpPr>
          <p:nvPr>
            <p:ph idx="1"/>
          </p:nvPr>
        </p:nvSpPr>
        <p:spPr/>
        <p:txBody>
          <a:bodyPr/>
          <a:lstStyle/>
          <a:p>
            <a:r>
              <a:rPr lang="en-US" dirty="0" smtClean="0"/>
              <a:t>Local ancestry assignments are accurate hard calls. In </a:t>
            </a:r>
            <a:r>
              <a:rPr lang="en-US" dirty="0" err="1" smtClean="0"/>
              <a:t>PCAdmix</a:t>
            </a:r>
            <a:r>
              <a:rPr lang="en-US" dirty="0" smtClean="0"/>
              <a:t>, this means using a </a:t>
            </a:r>
            <a:r>
              <a:rPr lang="en-US" dirty="0" err="1" smtClean="0"/>
              <a:t>Viterbi</a:t>
            </a:r>
            <a:r>
              <a:rPr lang="en-US" dirty="0" smtClean="0"/>
              <a:t> decoding algorithm.</a:t>
            </a:r>
          </a:p>
          <a:p>
            <a:r>
              <a:rPr lang="en-US" dirty="0" smtClean="0"/>
              <a:t>The “admixed” population is a </a:t>
            </a:r>
            <a:r>
              <a:rPr lang="en-US" dirty="0" err="1" smtClean="0"/>
              <a:t>panmictic</a:t>
            </a:r>
            <a:r>
              <a:rPr lang="en-US" dirty="0" smtClean="0"/>
              <a:t> population, without population structure.</a:t>
            </a:r>
          </a:p>
          <a:p>
            <a:r>
              <a:rPr lang="en-US" dirty="0" smtClean="0"/>
              <a:t>Recombination is uniform across populations.</a:t>
            </a:r>
          </a:p>
          <a:p>
            <a:r>
              <a:rPr lang="en-US" dirty="0" smtClean="0"/>
              <a:t>Little drift since admixture began.</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Recombination model in Tractor</a:t>
            </a:r>
            <a:endParaRPr lang="en-US" dirty="0"/>
          </a:p>
        </p:txBody>
      </p:sp>
      <p:pic>
        <p:nvPicPr>
          <p:cNvPr id="4" name="Picture 3"/>
          <p:cNvPicPr>
            <a:picLocks noChangeAspect="1"/>
          </p:cNvPicPr>
          <p:nvPr/>
        </p:nvPicPr>
        <p:blipFill>
          <a:blip r:embed="rId2"/>
          <a:stretch>
            <a:fillRect/>
          </a:stretch>
        </p:blipFill>
        <p:spPr>
          <a:xfrm>
            <a:off x="717917" y="1763144"/>
            <a:ext cx="7386680" cy="3815526"/>
          </a:xfrm>
          <a:prstGeom prst="rect">
            <a:avLst/>
          </a:prstGeom>
        </p:spPr>
      </p:pic>
      <p:sp>
        <p:nvSpPr>
          <p:cNvPr id="5" name="TextBox 4"/>
          <p:cNvSpPr txBox="1"/>
          <p:nvPr/>
        </p:nvSpPr>
        <p:spPr>
          <a:xfrm>
            <a:off x="717917" y="5846289"/>
            <a:ext cx="5862602" cy="646331"/>
          </a:xfrm>
          <a:prstGeom prst="rect">
            <a:avLst/>
          </a:prstGeom>
          <a:noFill/>
        </p:spPr>
        <p:txBody>
          <a:bodyPr wrap="none" rtlCol="0">
            <a:spAutoFit/>
          </a:bodyPr>
          <a:lstStyle/>
          <a:p>
            <a:r>
              <a:rPr lang="en-US" dirty="0" smtClean="0"/>
              <a:t>Tractor uses a simplified </a:t>
            </a:r>
            <a:r>
              <a:rPr lang="en-US" dirty="0" err="1" smtClean="0"/>
              <a:t>Markovian</a:t>
            </a:r>
            <a:r>
              <a:rPr lang="en-US" dirty="0" smtClean="0"/>
              <a:t> model of recombination. </a:t>
            </a:r>
          </a:p>
          <a:p>
            <a:r>
              <a:rPr lang="en-US" dirty="0" smtClean="0"/>
              <a:t>This is the approximation of least concern.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Modeling ancestry tracts using a Markov model: </a:t>
            </a:r>
            <a:r>
              <a:rPr lang="en-US" dirty="0" smtClean="0"/>
              <a:t>migration pulse</a:t>
            </a:r>
            <a:endParaRPr lang="en-US" dirty="0">
              <a:ea typeface="+mj-ea"/>
              <a:cs typeface="+mj-cs"/>
            </a:endParaRPr>
          </a:p>
        </p:txBody>
      </p:sp>
      <p:pic>
        <p:nvPicPr>
          <p:cNvPr id="19459" name="Picture 4"/>
          <p:cNvPicPr>
            <a:picLocks noChangeAspect="1"/>
          </p:cNvPicPr>
          <p:nvPr/>
        </p:nvPicPr>
        <p:blipFill>
          <a:blip r:embed="rId2"/>
          <a:srcRect/>
          <a:stretch>
            <a:fillRect/>
          </a:stretch>
        </p:blipFill>
        <p:spPr bwMode="auto">
          <a:xfrm>
            <a:off x="3335338" y="2833688"/>
            <a:ext cx="2911475" cy="1109662"/>
          </a:xfrm>
          <a:prstGeom prst="rect">
            <a:avLst/>
          </a:prstGeom>
          <a:noFill/>
          <a:ln w="9525">
            <a:noFill/>
            <a:miter lim="800000"/>
            <a:headEnd/>
            <a:tailEnd/>
          </a:ln>
        </p:spPr>
      </p:pic>
      <p:sp>
        <p:nvSpPr>
          <p:cNvPr id="19460" name="TextBox 6"/>
          <p:cNvSpPr txBox="1">
            <a:spLocks noChangeArrowheads="1"/>
          </p:cNvSpPr>
          <p:nvPr/>
        </p:nvSpPr>
        <p:spPr bwMode="auto">
          <a:xfrm>
            <a:off x="3509963" y="4289425"/>
            <a:ext cx="3952875" cy="1200328"/>
          </a:xfrm>
          <a:prstGeom prst="rect">
            <a:avLst/>
          </a:prstGeom>
          <a:noFill/>
          <a:ln w="9525">
            <a:noFill/>
            <a:miter lim="800000"/>
            <a:headEnd/>
            <a:tailEnd/>
          </a:ln>
        </p:spPr>
        <p:txBody>
          <a:bodyPr>
            <a:prstTxWarp prst="textNoShape">
              <a:avLst/>
            </a:prstTxWarp>
            <a:spAutoFit/>
          </a:bodyPr>
          <a:lstStyle/>
          <a:p>
            <a:r>
              <a:rPr lang="en-US" sz="2400" dirty="0">
                <a:latin typeface="Calibri" charset="0"/>
              </a:rPr>
              <a:t>Each recombination occurs independently, giving rise to a</a:t>
            </a:r>
            <a:r>
              <a:rPr lang="en-US" sz="2400" dirty="0" smtClean="0">
                <a:latin typeface="Calibri" charset="0"/>
              </a:rPr>
              <a:t> Markov Model</a:t>
            </a:r>
          </a:p>
        </p:txBody>
      </p:sp>
      <p:sp>
        <p:nvSpPr>
          <p:cNvPr id="8" name="Rectangle 7"/>
          <p:cNvSpPr/>
          <p:nvPr/>
        </p:nvSpPr>
        <p:spPr>
          <a:xfrm>
            <a:off x="2606675" y="2984500"/>
            <a:ext cx="596900" cy="62706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Arrow Connector 14"/>
          <p:cNvCxnSpPr/>
          <p:nvPr/>
        </p:nvCxnSpPr>
        <p:spPr>
          <a:xfrm>
            <a:off x="1939925" y="3609975"/>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9464" name="TextBox 16"/>
          <p:cNvSpPr txBox="1">
            <a:spLocks noChangeArrowheads="1"/>
          </p:cNvSpPr>
          <p:nvPr/>
        </p:nvSpPr>
        <p:spPr bwMode="auto">
          <a:xfrm>
            <a:off x="2098675" y="3135313"/>
            <a:ext cx="508000" cy="369887"/>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1</a:t>
            </a:r>
            <a:endParaRPr lang="en-US">
              <a:latin typeface="Calibri" charset="0"/>
            </a:endParaRPr>
          </a:p>
        </p:txBody>
      </p:sp>
      <p:pic>
        <p:nvPicPr>
          <p:cNvPr id="19465" name="Picture 12"/>
          <p:cNvPicPr>
            <a:picLocks noChangeAspect="1"/>
          </p:cNvPicPr>
          <p:nvPr/>
        </p:nvPicPr>
        <p:blipFill>
          <a:blip r:embed="rId3"/>
          <a:srcRect/>
          <a:stretch>
            <a:fillRect/>
          </a:stretch>
        </p:blipFill>
        <p:spPr bwMode="auto">
          <a:xfrm>
            <a:off x="1641475" y="1804988"/>
            <a:ext cx="4902200" cy="774700"/>
          </a:xfrm>
          <a:prstGeom prst="rect">
            <a:avLst/>
          </a:prstGeom>
          <a:noFill/>
          <a:ln w="9525">
            <a:noFill/>
            <a:miter lim="800000"/>
            <a:headEnd/>
            <a:tailEnd/>
          </a:ln>
        </p:spPr>
      </p:pic>
      <p:sp>
        <p:nvSpPr>
          <p:cNvPr id="11" name="Oval 10"/>
          <p:cNvSpPr/>
          <p:nvPr/>
        </p:nvSpPr>
        <p:spPr>
          <a:xfrm>
            <a:off x="1654175" y="3479800"/>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06675" y="3609975"/>
            <a:ext cx="596900" cy="16732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extBox 13"/>
          <p:cNvSpPr txBox="1"/>
          <p:nvPr/>
        </p:nvSpPr>
        <p:spPr>
          <a:xfrm>
            <a:off x="6543675" y="6325359"/>
            <a:ext cx="3671560" cy="369332"/>
          </a:xfrm>
          <a:prstGeom prst="rect">
            <a:avLst/>
          </a:prstGeom>
          <a:noFill/>
        </p:spPr>
        <p:txBody>
          <a:bodyPr wrap="square" rtlCol="0">
            <a:spAutoFit/>
          </a:bodyPr>
          <a:lstStyle/>
          <a:p>
            <a:r>
              <a:rPr lang="en-US" dirty="0" smtClean="0"/>
              <a:t>Gravel (in Review)</a:t>
            </a:r>
            <a:endParaRPr lang="en-US" dirty="0"/>
          </a:p>
        </p:txBody>
      </p:sp>
      <p:sp>
        <p:nvSpPr>
          <p:cNvPr id="13" name="TextBox 12"/>
          <p:cNvSpPr txBox="1"/>
          <p:nvPr/>
        </p:nvSpPr>
        <p:spPr>
          <a:xfrm>
            <a:off x="1760017" y="1553410"/>
            <a:ext cx="4750018" cy="369332"/>
          </a:xfrm>
          <a:prstGeom prst="rect">
            <a:avLst/>
          </a:prstGeom>
          <a:noFill/>
        </p:spPr>
        <p:txBody>
          <a:bodyPr wrap="none" rtlCol="0">
            <a:spAutoFit/>
          </a:bodyPr>
          <a:lstStyle/>
          <a:p>
            <a:r>
              <a:rPr lang="en-US" dirty="0" smtClean="0"/>
              <a:t>A simulated chromosome with local assignments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TotalTime>
  <Words>845</Words>
  <Application>Microsoft Macintosh PowerPoint</Application>
  <PresentationFormat>On-screen Show (4:3)</PresentationFormat>
  <Paragraphs>104</Paragraphs>
  <Slides>20</Slides>
  <Notes>0</Notes>
  <HiddenSlides>0</HiddenSlides>
  <MMClips>0</MMClips>
  <ScaleCrop>false</ScaleCrop>
  <HeadingPairs>
    <vt:vector size="4" baseType="variant">
      <vt:variant>
        <vt:lpstr>Design Template</vt:lpstr>
      </vt:variant>
      <vt:variant>
        <vt:i4>1</vt:i4>
      </vt:variant>
      <vt:variant>
        <vt:lpstr>Slide Titles</vt:lpstr>
      </vt:variant>
      <vt:variant>
        <vt:i4>20</vt:i4>
      </vt:variant>
    </vt:vector>
  </HeadingPairs>
  <TitlesOfParts>
    <vt:vector size="21" baseType="lpstr">
      <vt:lpstr>Office Theme</vt:lpstr>
      <vt:lpstr>A tutorial for Tractor</vt:lpstr>
      <vt:lpstr>Tractor goal</vt:lpstr>
      <vt:lpstr>Background</vt:lpstr>
      <vt:lpstr>Typical setup for local ancestry inference</vt:lpstr>
      <vt:lpstr>PCAdmix: local ancestry assignment using PCA by window+HMM</vt:lpstr>
      <vt:lpstr>Modeling the admixture process</vt:lpstr>
      <vt:lpstr>Tractor assumptions</vt:lpstr>
      <vt:lpstr>Recombination model in Tractor</vt:lpstr>
      <vt:lpstr>Modeling ancestry tracts using a Markov model: migration pulse</vt:lpstr>
      <vt:lpstr>More complex demographic histories can be modeled via multiple-state Markov model</vt:lpstr>
      <vt:lpstr>Markov model vs simulation</vt:lpstr>
      <vt:lpstr>The goal is now to use real data, generate these histograms, fit some demographic models</vt:lpstr>
      <vt:lpstr>Assuming you have already run a local ancestry inference method</vt:lpstr>
      <vt:lpstr>Organizing files in a directory</vt:lpstr>
      <vt:lpstr>Tractor is object-oriented.</vt:lpstr>
      <vt:lpstr>Defining a model</vt:lpstr>
      <vt:lpstr>Defining a model</vt:lpstr>
      <vt:lpstr>Optimization steps </vt:lpstr>
      <vt:lpstr>If optimization fails to reliably converge</vt:lpstr>
      <vt:lpstr>Comparing different models</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tutorial for Tractor</dc:title>
  <dc:creator>Simon Gravel</dc:creator>
  <cp:lastModifiedBy>Simon Gravel</cp:lastModifiedBy>
  <cp:revision>7</cp:revision>
  <dcterms:created xsi:type="dcterms:W3CDTF">2012-03-30T02:27:33Z</dcterms:created>
  <dcterms:modified xsi:type="dcterms:W3CDTF">2012-03-30T02:30:30Z</dcterms:modified>
</cp:coreProperties>
</file>